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305" r:id="rId4"/>
    <p:sldId id="269" r:id="rId5"/>
    <p:sldId id="293" r:id="rId6"/>
    <p:sldId id="279" r:id="rId7"/>
    <p:sldId id="301" r:id="rId8"/>
    <p:sldId id="263" r:id="rId9"/>
    <p:sldId id="303" r:id="rId10"/>
    <p:sldId id="264" r:id="rId11"/>
    <p:sldId id="265" r:id="rId12"/>
    <p:sldId id="266" r:id="rId13"/>
    <p:sldId id="302" r:id="rId14"/>
    <p:sldId id="275" r:id="rId15"/>
    <p:sldId id="292" r:id="rId16"/>
    <p:sldId id="268" r:id="rId17"/>
    <p:sldId id="291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FF"/>
    <a:srgbClr val="35EB35"/>
    <a:srgbClr val="00CC00"/>
    <a:srgbClr val="D60093"/>
    <a:srgbClr val="800000"/>
    <a:srgbClr val="CC3399"/>
    <a:srgbClr val="FFCC66"/>
    <a:srgbClr val="8B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8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25191607080769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1"/>
                <c:pt idx="0">
                  <c:v>9, 68 %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49712"/>
        <c:axId val="158250104"/>
      </c:barChart>
      <c:catAx>
        <c:axId val="15824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50104"/>
        <c:crosses val="autoZero"/>
        <c:auto val="1"/>
        <c:lblAlgn val="ctr"/>
        <c:lblOffset val="100"/>
        <c:noMultiLvlLbl val="0"/>
      </c:catAx>
      <c:valAx>
        <c:axId val="158250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824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227072945521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9819907663896585E-2"/>
          <c:y val="6.2297429095706115E-3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519, 9 человек на 100 тыс.нас</c:v>
                </c:pt>
                <c:pt idx="1">
                  <c:v>493, 12 человек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04760"/>
        <c:axId val="179412296"/>
      </c:barChart>
      <c:catAx>
        <c:axId val="158204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412296"/>
        <c:crosses val="autoZero"/>
        <c:auto val="1"/>
        <c:lblAlgn val="ctr"/>
        <c:lblOffset val="100"/>
        <c:noMultiLvlLbl val="0"/>
      </c:catAx>
      <c:valAx>
        <c:axId val="179412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8204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79413080"/>
        <c:axId val="179413472"/>
      </c:barChart>
      <c:catAx>
        <c:axId val="179413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413472"/>
        <c:crosses val="autoZero"/>
        <c:auto val="1"/>
        <c:lblAlgn val="ctr"/>
        <c:lblOffset val="100"/>
        <c:noMultiLvlLbl val="0"/>
      </c:catAx>
      <c:valAx>
        <c:axId val="1794134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9413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819907663896585E-2"/>
          <c:y val="6.2297429095706115E-3"/>
          <c:w val="0.98280315572703103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414256"/>
        <c:axId val="179414648"/>
      </c:barChart>
      <c:catAx>
        <c:axId val="17941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414648"/>
        <c:crosses val="autoZero"/>
        <c:auto val="1"/>
        <c:lblAlgn val="ctr"/>
        <c:lblOffset val="100"/>
        <c:noMultiLvlLbl val="0"/>
      </c:catAx>
      <c:valAx>
        <c:axId val="179414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941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79415432"/>
        <c:axId val="179415824"/>
      </c:barChart>
      <c:catAx>
        <c:axId val="17941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415824"/>
        <c:crosses val="autoZero"/>
        <c:auto val="1"/>
        <c:lblAlgn val="ctr"/>
        <c:lblOffset val="100"/>
        <c:noMultiLvlLbl val="0"/>
      </c:catAx>
      <c:valAx>
        <c:axId val="1794158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9415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1434704148056664"/>
          <c:y val="2.41581155819071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5657044824945183E-6"/>
          <c:y val="0.19514176030386554"/>
          <c:w val="0.99999546892400937"/>
          <c:h val="0.50773050254618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69, 23на 100 тыс.нас.</c:v>
                </c:pt>
                <c:pt idx="1">
                  <c:v>80,77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8"/>
        <c:axId val="158559280"/>
        <c:axId val="158559672"/>
      </c:barChart>
      <c:catAx>
        <c:axId val="15855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559672"/>
        <c:crosses val="autoZero"/>
        <c:auto val="1"/>
        <c:lblAlgn val="ctr"/>
        <c:lblOffset val="100"/>
        <c:noMultiLvlLbl val="0"/>
      </c:catAx>
      <c:valAx>
        <c:axId val="158559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855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44,17 на 100тыс.нас</c:v>
                </c:pt>
                <c:pt idx="1">
                  <c:v>10,26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58560456"/>
        <c:axId val="158560848"/>
      </c:barChart>
      <c:catAx>
        <c:axId val="15856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560848"/>
        <c:crosses val="autoZero"/>
        <c:auto val="1"/>
        <c:lblAlgn val="ctr"/>
        <c:lblOffset val="100"/>
        <c:noMultiLvlLbl val="0"/>
      </c:catAx>
      <c:valAx>
        <c:axId val="158560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8560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numRef>
              <c:f>Лист1!$A$2:$A$5</c:f>
              <c:numCache>
                <c:formatCode>0.00%</c:formatCode>
                <c:ptCount val="4"/>
                <c:pt idx="0">
                  <c:v>5.8000000000000003E-2</c:v>
                </c:pt>
                <c:pt idx="1">
                  <c:v>6.54E-2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134400"/>
        <c:axId val="154896256"/>
      </c:barChart>
      <c:catAx>
        <c:axId val="155134400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896256"/>
        <c:crosses val="autoZero"/>
        <c:auto val="1"/>
        <c:lblAlgn val="ctr"/>
        <c:lblOffset val="100"/>
        <c:noMultiLvlLbl val="0"/>
      </c:catAx>
      <c:valAx>
        <c:axId val="154896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5134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362346243483315E-6"/>
          <c:y val="0.28513924894701903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</c:dPt>
          <c:cat>
            <c:strRef>
              <c:f>Лист1!$A$2:$A$5</c:f>
              <c:strCache>
                <c:ptCount val="2"/>
                <c:pt idx="0">
                  <c:v>6, 39%</c:v>
                </c:pt>
                <c:pt idx="1">
                  <c:v>6, 62%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55506584"/>
        <c:axId val="156015296"/>
      </c:barChart>
      <c:catAx>
        <c:axId val="155506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6015296"/>
        <c:crosses val="autoZero"/>
        <c:auto val="1"/>
        <c:lblAlgn val="ctr"/>
        <c:lblOffset val="100"/>
        <c:noMultiLvlLbl val="0"/>
      </c:catAx>
      <c:valAx>
        <c:axId val="1560152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5506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82536898840016E-3"/>
          <c:y val="8.6916465546381369E-2"/>
          <c:w val="0.98280315572703103"/>
          <c:h val="0.8271758220717793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151080"/>
        <c:axId val="177149904"/>
      </c:barChart>
      <c:catAx>
        <c:axId val="177151080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149904"/>
        <c:crosses val="autoZero"/>
        <c:auto val="1"/>
        <c:lblAlgn val="ctr"/>
        <c:lblOffset val="100"/>
        <c:noMultiLvlLbl val="0"/>
      </c:catAx>
      <c:valAx>
        <c:axId val="177149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151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7538791986075621E-3"/>
          <c:y val="4.0022854793153984E-2"/>
          <c:w val="0.92743914837741126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77152256"/>
        <c:axId val="177152648"/>
      </c:barChart>
      <c:catAx>
        <c:axId val="1771522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77152648"/>
        <c:crosses val="autoZero"/>
        <c:auto val="1"/>
        <c:lblAlgn val="ctr"/>
        <c:lblOffset val="100"/>
        <c:noMultiLvlLbl val="0"/>
      </c:catAx>
      <c:valAx>
        <c:axId val="177152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7715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241374823502347E-3"/>
          <c:y val="0.25202814344505459"/>
          <c:w val="0.98280315572703103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02800"/>
        <c:axId val="158203192"/>
      </c:barChart>
      <c:catAx>
        <c:axId val="158202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203192"/>
        <c:crosses val="autoZero"/>
        <c:auto val="1"/>
        <c:lblAlgn val="ctr"/>
        <c:lblOffset val="100"/>
        <c:noMultiLvlLbl val="0"/>
      </c:catAx>
      <c:valAx>
        <c:axId val="158203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5820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153040"/>
        <c:axId val="158203976"/>
      </c:barChart>
      <c:catAx>
        <c:axId val="17715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03976"/>
        <c:crosses val="autoZero"/>
        <c:auto val="1"/>
        <c:lblAlgn val="ctr"/>
        <c:lblOffset val="100"/>
        <c:noMultiLvlLbl val="0"/>
      </c:catAx>
      <c:valAx>
        <c:axId val="158203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77153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0.09525</cdr:x>
      <cdr:y>0.03175</cdr:y>
    </cdr:from>
    <cdr:to>
      <cdr:x>0.27674</cdr:x>
      <cdr:y>0.21521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44017"/>
          <a:ext cx="960459" cy="83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0.32656</cdr:x>
      <cdr:y>0.39683</cdr:y>
    </cdr:from>
    <cdr:to>
      <cdr:x>0.4706</cdr:x>
      <cdr:y>0.50814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1800201"/>
          <a:ext cx="762271" cy="504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0.04651</cdr:x>
      <cdr:y>0.92063</cdr:y>
    </cdr:from>
    <cdr:to>
      <cdr:x>0.21771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60040" y="3503625"/>
          <a:ext cx="1325112" cy="30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0.09303</cdr:x>
      <cdr:y>0.14855</cdr:y>
    </cdr:from>
    <cdr:to>
      <cdr:x>0.23257</cdr:x>
      <cdr:y>0.67834</cdr:y>
    </cdr:to>
    <cdr:sp macro="" textlink="">
      <cdr:nvSpPr>
        <cdr:cNvPr id="7" name="Равнобедренный треугольник 6"/>
        <cdr:cNvSpPr/>
      </cdr:nvSpPr>
      <cdr:spPr>
        <a:xfrm xmlns:a="http://schemas.openxmlformats.org/drawingml/2006/main">
          <a:off x="720080" y="565321"/>
          <a:ext cx="1080120" cy="2016224"/>
        </a:xfrm>
        <a:prstGeom xmlns:a="http://schemas.openxmlformats.org/drawingml/2006/main" prst="triangle">
          <a:avLst/>
        </a:prstGeom>
        <a:solidFill xmlns:a="http://schemas.openxmlformats.org/drawingml/2006/main">
          <a:srgbClr val="FF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0.37741</cdr:x>
      <cdr:y>0.14855</cdr:y>
    </cdr:from>
    <cdr:to>
      <cdr:x>0.51695</cdr:x>
      <cdr:y>0.67834</cdr:y>
    </cdr:to>
    <cdr:sp macro="" textlink="">
      <cdr:nvSpPr>
        <cdr:cNvPr id="10" name="Равнобедренный треугольник 9"/>
        <cdr:cNvSpPr/>
      </cdr:nvSpPr>
      <cdr:spPr>
        <a:xfrm xmlns:a="http://schemas.openxmlformats.org/drawingml/2006/main">
          <a:off x="2921297" y="565321"/>
          <a:ext cx="1080089" cy="2016212"/>
        </a:xfrm>
        <a:prstGeom xmlns:a="http://schemas.openxmlformats.org/drawingml/2006/main" prst="triangle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0.40933</cdr:x>
      <cdr:y>0.07286</cdr:y>
    </cdr:from>
    <cdr:to>
      <cdr:x>0.52746</cdr:x>
      <cdr:y>0.31313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2772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2018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0.40933</cdr:x>
      <cdr:y>0.71618</cdr:y>
    </cdr:from>
    <cdr:to>
      <cdr:x>0.52746</cdr:x>
      <cdr:y>0.95645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168352" y="272556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1, 65 %</a:t>
          </a:r>
          <a:endParaRPr lang="ru-RU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0.03509</cdr:y>
    </cdr:from>
    <cdr:to>
      <cdr:x>0.18149</cdr:x>
      <cdr:y>0.39245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44016"/>
          <a:ext cx="588093" cy="1466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0.24444</cdr:x>
      <cdr:y>0.40351</cdr:y>
    </cdr:from>
    <cdr:to>
      <cdr:x>0.40203</cdr:x>
      <cdr:y>0.48861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792088" y="1656184"/>
          <a:ext cx="510648" cy="349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0.31915</cdr:x>
      <cdr:y>0.14894</cdr:y>
    </cdr:from>
    <cdr:to>
      <cdr:x>0.61702</cdr:x>
      <cdr:y>0.42553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1080119" y="504055"/>
          <a:ext cx="1008112" cy="9361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0.36187</cdr:x>
      <cdr:y>0.13127</cdr:y>
    </cdr:from>
    <cdr:to>
      <cdr:x>0.66035</cdr:x>
      <cdr:y>0.49145</cdr:y>
    </cdr:to>
    <cdr:sp macro="" textlink="">
      <cdr:nvSpPr>
        <cdr:cNvPr id="11" name="TextBox 10"/>
        <cdr:cNvSpPr txBox="1"/>
      </cdr:nvSpPr>
      <cdr:spPr>
        <a:xfrm xmlns:a="http://schemas.openxmlformats.org/drawingml/2006/main" rot="2914022">
          <a:off x="968886" y="704698"/>
          <a:ext cx="1374595" cy="96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Снижение показателя на 17, 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0.02875</cdr:x>
      <cdr:y>0.64912</cdr:y>
    </cdr:from>
    <cdr:to>
      <cdr:x>0.37403</cdr:x>
      <cdr:y>0.7616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08654" y="2664285"/>
          <a:ext cx="1305165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406, 6 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чел</a:t>
          </a:r>
        </a:p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2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0.3036</cdr:x>
      <cdr:y>0.64912</cdr:y>
    </cdr:from>
    <cdr:to>
      <cdr:x>0.63956</cdr:x>
      <cdr:y>0.7616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147564" y="2664285"/>
          <a:ext cx="126989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390, 69 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чел. На</a:t>
          </a:r>
        </a:p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100 </a:t>
          </a:r>
          <a:r>
            <a:rPr lang="ru-RU" sz="12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0.45066</cdr:y>
    </cdr:from>
    <cdr:to>
      <cdr:x>0.20918</cdr:x>
      <cdr:y>0.59817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5554" y="2088233"/>
          <a:ext cx="954017" cy="683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0.43603</cdr:x>
      <cdr:y>0.44975</cdr:y>
    </cdr:from>
    <cdr:to>
      <cdr:x>0.60639</cdr:x>
      <cdr:y>0.52745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01518" y="2526103"/>
          <a:ext cx="938291" cy="436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0.14153</cdr:x>
      <cdr:y>0.29131</cdr:y>
    </cdr:from>
    <cdr:to>
      <cdr:x>0.38849</cdr:x>
      <cdr:y>0.52377</cdr:y>
    </cdr:to>
    <cdr:sp macro="" textlink="">
      <cdr:nvSpPr>
        <cdr:cNvPr id="16" name="TextBox 15"/>
        <cdr:cNvSpPr txBox="1"/>
      </cdr:nvSpPr>
      <cdr:spPr>
        <a:xfrm xmlns:a="http://schemas.openxmlformats.org/drawingml/2006/main" rot="2457732">
          <a:off x="743971" y="1349823"/>
          <a:ext cx="1298142" cy="1077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0.03564</cdr:x>
      <cdr:y>0.9097</cdr:y>
    </cdr:from>
    <cdr:to>
      <cdr:x>0.22983</cdr:x>
      <cdr:y>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96302" y="4692315"/>
          <a:ext cx="106952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242,80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</a:t>
          </a:r>
        </a:p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100 тыс. нас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0.0523</cdr:x>
      <cdr:y>0.64103</cdr:y>
    </cdr:from>
    <cdr:to>
      <cdr:x>0.18304</cdr:x>
      <cdr:y>0.88819</cdr:y>
    </cdr:to>
    <cdr:sp macro="" textlink="">
      <cdr:nvSpPr>
        <cdr:cNvPr id="8" name="Цилиндр 7"/>
        <cdr:cNvSpPr/>
      </cdr:nvSpPr>
      <cdr:spPr>
        <a:xfrm xmlns:a="http://schemas.openxmlformats.org/drawingml/2006/main">
          <a:off x="288032" y="3600400"/>
          <a:ext cx="720080" cy="1388227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0.43408</cdr:x>
      <cdr:y>0.52564</cdr:y>
    </cdr:from>
    <cdr:to>
      <cdr:x>0.56482</cdr:x>
      <cdr:y>0.88819</cdr:y>
    </cdr:to>
    <cdr:sp macro="" textlink="">
      <cdr:nvSpPr>
        <cdr:cNvPr id="17" name="Цилиндр 16"/>
        <cdr:cNvSpPr/>
      </cdr:nvSpPr>
      <cdr:spPr>
        <a:xfrm xmlns:a="http://schemas.openxmlformats.org/drawingml/2006/main">
          <a:off x="2390803" y="2952328"/>
          <a:ext cx="720080" cy="2036299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0.38127</cdr:x>
      <cdr:y>0.88819</cdr:y>
    </cdr:from>
    <cdr:to>
      <cdr:x>0.66248</cdr:x>
      <cdr:y>0.99053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099916" y="4540930"/>
          <a:ext cx="154882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482, 09242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, 80</a:t>
          </a:r>
        </a:p>
        <a:p xmlns:a="http://schemas.openxmlformats.org/drawingml/2006/main">
          <a:pPr algn="ctr"/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4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0.23112</cdr:x>
      <cdr:y>0.0622</cdr:y>
    </cdr:from>
    <cdr:to>
      <cdr:x>0.70762</cdr:x>
      <cdr:y>0.1525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272927" y="318010"/>
          <a:ext cx="2624436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Тулунский район</a:t>
          </a:r>
          <a:endParaRPr lang="ru-RU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0.37612</cdr:y>
    </cdr:from>
    <cdr:to>
      <cdr:x>0.18149</cdr:x>
      <cdr:y>0.73348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251520" y="1432609"/>
          <a:ext cx="588093" cy="1361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0.46667</cdr:x>
      <cdr:y>0.24379</cdr:y>
    </cdr:from>
    <cdr:to>
      <cdr:x>0.62426</cdr:x>
      <cdr:y>0.32889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1512168" y="928553"/>
          <a:ext cx="510648" cy="324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0.36187</cdr:x>
      <cdr:y>0.13127</cdr:y>
    </cdr:from>
    <cdr:to>
      <cdr:x>0.66035</cdr:x>
      <cdr:y>0.49145</cdr:y>
    </cdr:to>
    <cdr:sp macro="" textlink="">
      <cdr:nvSpPr>
        <cdr:cNvPr id="11" name="TextBox 10"/>
        <cdr:cNvSpPr txBox="1"/>
      </cdr:nvSpPr>
      <cdr:spPr>
        <a:xfrm xmlns:a="http://schemas.openxmlformats.org/drawingml/2006/main" rot="2914022">
          <a:off x="968886" y="704698"/>
          <a:ext cx="1374595" cy="96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0.06667</cdr:x>
      <cdr:y>0.48956</cdr:y>
    </cdr:from>
    <cdr:to>
      <cdr:x>0.22222</cdr:x>
      <cdr:y>0.92438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216024" y="1864657"/>
          <a:ext cx="504056" cy="1656184"/>
        </a:xfrm>
        <a:prstGeom xmlns:a="http://schemas.openxmlformats.org/drawingml/2006/main" prst="can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0.46667</cdr:x>
      <cdr:y>0.67861</cdr:y>
    </cdr:from>
    <cdr:to>
      <cdr:x>0.62222</cdr:x>
      <cdr:y>0.90547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1512168" y="2584737"/>
          <a:ext cx="504038" cy="864101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0.41331</cdr:x>
      <cdr:y>0.89495</cdr:y>
    </cdr:from>
    <cdr:to>
      <cdr:x>0.68946</cdr:x>
      <cdr:y>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339288" y="3408751"/>
          <a:ext cx="89479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15,68</a:t>
          </a:r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0.02317</cdr:x>
      <cdr:y>0.90303</cdr:y>
    </cdr:from>
    <cdr:to>
      <cdr:x>0.26171</cdr:x>
      <cdr:y>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75073" y="3439527"/>
          <a:ext cx="77296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19, 2 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0.06667</cdr:x>
      <cdr:y>0.05473</cdr:y>
    </cdr:from>
    <cdr:to>
      <cdr:x>0.81129</cdr:x>
      <cdr:y>0.15978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16024" y="208473"/>
          <a:ext cx="241284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Иркутская область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0.05229</cdr:x>
      <cdr:y>0.23803</cdr:y>
    </cdr:from>
    <cdr:to>
      <cdr:x>0.23378</cdr:x>
      <cdr:y>0.38554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88032" y="1296144"/>
          <a:ext cx="999666" cy="803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0.61444</cdr:x>
      <cdr:y>0.3306</cdr:y>
    </cdr:from>
    <cdr:to>
      <cdr:x>0.7848</cdr:x>
      <cdr:y>0.4083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84376" y="1800200"/>
          <a:ext cx="938361" cy="423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0.06537</cdr:x>
      <cdr:y>0.31738</cdr:y>
    </cdr:from>
    <cdr:to>
      <cdr:x>0.15688</cdr:x>
      <cdr:y>0.81989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360065" y="1728192"/>
          <a:ext cx="504046" cy="2736293"/>
        </a:xfrm>
        <a:prstGeom xmlns:a="http://schemas.openxmlformats.org/drawingml/2006/main" prst="can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0.64058</cdr:x>
      <cdr:y>0.64798</cdr:y>
    </cdr:from>
    <cdr:to>
      <cdr:x>0.73209</cdr:x>
      <cdr:y>0.81989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3528381" y="3528392"/>
          <a:ext cx="504047" cy="936093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0.32683</cdr:x>
      <cdr:y>0.07934</cdr:y>
    </cdr:from>
    <cdr:to>
      <cdr:x>0.72938</cdr:x>
      <cdr:y>0.15282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800200" y="432048"/>
          <a:ext cx="221727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Тулунский район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0.83312</cdr:y>
    </cdr:from>
    <cdr:to>
      <cdr:x>0.35686</cdr:x>
      <cdr:y>0.88964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-47289" y="4536525"/>
          <a:ext cx="196560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35, 25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0.50828</cdr:x>
      <cdr:y>0.83312</cdr:y>
    </cdr:from>
    <cdr:to>
      <cdr:x>0.84913</cdr:x>
      <cdr:y>0.88399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799632" y="4536525"/>
          <a:ext cx="187743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7,97 </a:t>
          </a:r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чел на 100 </a:t>
          </a:r>
          <a:r>
            <a:rPr lang="ru-RU" sz="12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0.02542</cdr:x>
      <cdr:y>0.39987</cdr:y>
    </cdr:from>
    <cdr:to>
      <cdr:x>0.20691</cdr:x>
      <cdr:y>0.46338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33597" y="2068018"/>
          <a:ext cx="954017" cy="328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0.28395</cdr:x>
      <cdr:y>0.21042</cdr:y>
    </cdr:from>
    <cdr:to>
      <cdr:x>0.42799</cdr:x>
      <cdr:y>0.43162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2611" y="1088253"/>
          <a:ext cx="757158" cy="1143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0.21546</cdr:x>
      <cdr:y>0.181</cdr:y>
    </cdr:from>
    <cdr:to>
      <cdr:x>0.32504</cdr:x>
      <cdr:y>0.34808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H="1">
          <a:off x="1132571" y="936073"/>
          <a:ext cx="576048" cy="86412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0.08963</cdr:x>
      <cdr:y>0.37476</cdr:y>
    </cdr:from>
    <cdr:to>
      <cdr:x>0.20009</cdr:x>
      <cdr:y>0.43279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089966">
          <a:off x="611390" y="1797911"/>
          <a:ext cx="300118" cy="580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Снижение показателя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0.12766</cdr:y>
    </cdr:from>
    <cdr:to>
      <cdr:x>0.18149</cdr:x>
      <cdr:y>0.4189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107505" y="432047"/>
          <a:ext cx="601162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0.23913</cdr:x>
      <cdr:y>0.48936</cdr:y>
    </cdr:from>
    <cdr:to>
      <cdr:x>0.39672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2087" y="1656183"/>
          <a:ext cx="521996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0.47826</cdr:x>
      <cdr:y>0.70213</cdr:y>
    </cdr:from>
    <cdr:to>
      <cdr:x>0.85118</cdr:x>
      <cdr:y>0.87255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84175" y="2376263"/>
          <a:ext cx="1235248" cy="576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15331"/>
          <a:ext cx="827595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0.12766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9" y="432049"/>
          <a:ext cx="521996" cy="1512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0.04015</cdr:x>
      <cdr:y>0.55081</cdr:y>
    </cdr:from>
    <cdr:to>
      <cdr:x>0.22164</cdr:x>
      <cdr:y>0.61432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24056" y="2880320"/>
          <a:ext cx="1012735" cy="332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0.2839</cdr:x>
      <cdr:y>0.28893</cdr:y>
    </cdr:from>
    <cdr:to>
      <cdr:x>0.45426</cdr:x>
      <cdr:y>0.51185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510859"/>
          <a:ext cx="950628" cy="1165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0.07743</cdr:x>
      <cdr:y>0.20656</cdr:y>
    </cdr:from>
    <cdr:to>
      <cdr:x>0.27076</cdr:x>
      <cdr:y>0.52327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H="1">
          <a:off x="432048" y="1080120"/>
          <a:ext cx="1078826" cy="165618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0.08528</cdr:x>
      <cdr:y>0.11872</cdr:y>
    </cdr:from>
    <cdr:to>
      <cdr:x>0.31353</cdr:x>
      <cdr:y>0.5652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292106">
          <a:off x="-113105" y="1165207"/>
          <a:ext cx="2293885" cy="1183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Снижение показателя</a:t>
          </a:r>
          <a:endParaRPr lang="ru-RU" sz="1400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0.06836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4008" y="476324"/>
          <a:ext cx="115212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0.48936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1" y="1656183"/>
          <a:ext cx="5220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0.61702</cdr:y>
    </cdr:from>
    <cdr:to>
      <cdr:x>0.88235</cdr:x>
      <cdr:y>0.7234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87419" y="2088233"/>
          <a:ext cx="12352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0.11422</cdr:x>
      <cdr:y>0.36</cdr:y>
    </cdr:from>
    <cdr:to>
      <cdr:x>0.26639</cdr:x>
      <cdr:y>0.89362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444137" y="1296144"/>
          <a:ext cx="591702" cy="1921245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0.44444</cdr:x>
      <cdr:y>0.48</cdr:y>
    </cdr:from>
    <cdr:to>
      <cdr:x>0.59662</cdr:x>
      <cdr:y>0.91489</cdr:y>
    </cdr:to>
    <cdr:sp macro="" textlink="">
      <cdr:nvSpPr>
        <cdr:cNvPr id="9" name="Цилиндр 8"/>
        <cdr:cNvSpPr/>
      </cdr:nvSpPr>
      <cdr:spPr>
        <a:xfrm xmlns:a="http://schemas.openxmlformats.org/drawingml/2006/main">
          <a:off x="1728174" y="1728192"/>
          <a:ext cx="591742" cy="1565778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r>
            <a:rPr lang="ru-RU" dirty="0" smtClean="0"/>
            <a:t>14</a:t>
          </a:r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r>
            <a:rPr lang="ru-RU" dirty="0" smtClean="0"/>
            <a:t>1414, 314</a:t>
          </a:r>
          <a:endParaRPr lang="ru-RU" dirty="0"/>
        </a:p>
        <a:p xmlns:a="http://schemas.openxmlformats.org/drawingml/2006/main">
          <a:r>
            <a:rPr lang="ru-RU" dirty="0" smtClean="0"/>
            <a:t>14, 314</a:t>
          </a:r>
          <a:endParaRPr lang="ru-RU" dirty="0"/>
        </a:p>
      </cdr:txBody>
    </cdr:sp>
  </cdr:relSizeAnchor>
  <cdr:relSizeAnchor xmlns:cdr="http://schemas.openxmlformats.org/drawingml/2006/chartDrawing">
    <cdr:from>
      <cdr:x>0.43264</cdr:x>
      <cdr:y>0.21277</cdr:y>
    </cdr:from>
    <cdr:to>
      <cdr:x>0.7087</cdr:x>
      <cdr:y>0.48295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33064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2018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0.16667</cdr:x>
      <cdr:y>0.28</cdr:y>
    </cdr:from>
    <cdr:to>
      <cdr:x>0.57407</cdr:x>
      <cdr:y>0.46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648072" y="1008112"/>
          <a:ext cx="1584176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0.04181</cdr:x>
      <cdr:y>0.2508</cdr:y>
    </cdr:from>
    <cdr:to>
      <cdr:x>0.31581</cdr:x>
      <cdr:y>0.55501</cdr:y>
    </cdr:to>
    <cdr:sp macro="" textlink="">
      <cdr:nvSpPr>
        <cdr:cNvPr id="14" name="TextBox 13"/>
        <cdr:cNvSpPr txBox="1"/>
      </cdr:nvSpPr>
      <cdr:spPr>
        <a:xfrm xmlns:a="http://schemas.openxmlformats.org/drawingml/2006/main" rot="1236856">
          <a:off x="162575" y="902980"/>
          <a:ext cx="1065430" cy="10952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2%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0.11111</cdr:x>
      <cdr:y>0.72982</cdr:y>
    </cdr:from>
    <cdr:to>
      <cdr:x>0.34627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32048" y="24699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14, 3</a:t>
          </a:r>
          <a:r>
            <a:rPr lang="ru-RU" sz="11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0.44444</cdr:x>
      <cdr:y>0.7</cdr:y>
    </cdr:from>
    <cdr:to>
      <cdr:x>0.60407</cdr:x>
      <cdr:y>0.77694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1728192" y="2520280"/>
          <a:ext cx="62068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12,3 %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0.12963</cdr:x>
      <cdr:y>0.38</cdr:y>
    </cdr:from>
    <cdr:to>
      <cdr:x>0.36479</cdr:x>
      <cdr:y>0.63397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04056" y="13681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2017 </a:t>
          </a:r>
          <a:endParaRPr lang="ru-RU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0.13145</cdr:x>
      <cdr:y>0.49002</cdr:y>
    </cdr:from>
    <cdr:to>
      <cdr:x>0.31294</cdr:x>
      <cdr:y>0.67348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9903" y="2879970"/>
          <a:ext cx="980155" cy="1078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0.30478</cdr:x>
      <cdr:y>0.20822</cdr:y>
    </cdr:from>
    <cdr:to>
      <cdr:x>0.55812</cdr:x>
      <cdr:y>0.44799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1646007" y="1223786"/>
          <a:ext cx="1368152" cy="14091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0.17333</cdr:x>
      <cdr:y>0.36758</cdr:y>
    </cdr:from>
    <cdr:to>
      <cdr:x>0.34265</cdr:x>
      <cdr:y>0.54712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36103" y="18722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0.07764</cdr:x>
      <cdr:y>0.09326</cdr:y>
    </cdr:from>
    <cdr:to>
      <cdr:x>0.16198</cdr:x>
      <cdr:y>0.36682</cdr:y>
    </cdr:to>
    <cdr:sp macro="" textlink="">
      <cdr:nvSpPr>
        <cdr:cNvPr id="20" name="TextBox 19"/>
        <cdr:cNvSpPr txBox="1"/>
      </cdr:nvSpPr>
      <cdr:spPr>
        <a:xfrm xmlns:a="http://schemas.openxmlformats.org/drawingml/2006/main" rot="18123413">
          <a:off x="-108704" y="1043267"/>
          <a:ext cx="1511497" cy="45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0.01333</cdr:x>
      <cdr:y>0.68872</cdr:y>
    </cdr:from>
    <cdr:to>
      <cdr:x>0.16922</cdr:x>
      <cdr:y>0.75156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2008" y="4047772"/>
          <a:ext cx="84189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24,1 </a:t>
          </a:r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0.18409</cdr:x>
      <cdr:y>0.68611</cdr:y>
    </cdr:from>
    <cdr:to>
      <cdr:x>0.51866</cdr:x>
      <cdr:y>0.74895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994183" y="4032455"/>
          <a:ext cx="180690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          </a:t>
          </a:r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41,1 %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0.17474</cdr:x>
      <cdr:y>0.57578</cdr:y>
    </cdr:from>
    <cdr:to>
      <cdr:x>0.29474</cdr:x>
      <cdr:y>0.88208</cdr:y>
    </cdr:to>
    <cdr:sp macro="" textlink="">
      <cdr:nvSpPr>
        <cdr:cNvPr id="10" name="Цилиндр 9"/>
        <cdr:cNvSpPr/>
      </cdr:nvSpPr>
      <cdr:spPr>
        <a:xfrm xmlns:a="http://schemas.openxmlformats.org/drawingml/2006/main">
          <a:off x="943675" y="3384026"/>
          <a:ext cx="648072" cy="1800201"/>
        </a:xfrm>
        <a:prstGeom xmlns:a="http://schemas.openxmlformats.org/drawingml/2006/main" prst="can">
          <a:avLst/>
        </a:prstGeom>
        <a:solidFill xmlns:a="http://schemas.openxmlformats.org/drawingml/2006/main">
          <a:srgbClr val="FF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0.51343</cdr:x>
      <cdr:y>0.40425</cdr:y>
    </cdr:from>
    <cdr:to>
      <cdr:x>0.63343</cdr:x>
      <cdr:y>0.88214</cdr:y>
    </cdr:to>
    <cdr:sp macro="" textlink="">
      <cdr:nvSpPr>
        <cdr:cNvPr id="15" name="Цилиндр 14"/>
        <cdr:cNvSpPr/>
      </cdr:nvSpPr>
      <cdr:spPr>
        <a:xfrm xmlns:a="http://schemas.openxmlformats.org/drawingml/2006/main">
          <a:off x="2772830" y="2375914"/>
          <a:ext cx="648072" cy="2808663"/>
        </a:xfrm>
        <a:prstGeom xmlns:a="http://schemas.openxmlformats.org/drawingml/2006/main" prst="can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0.2477</cdr:y>
    </cdr:from>
    <cdr:to>
      <cdr:x>0.7369</cdr:x>
      <cdr:y>0.31578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 rot="8145971" flipV="1">
          <a:off x="0" y="1455795"/>
          <a:ext cx="397968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Рост </a:t>
          </a:r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показателя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0.49145</cdr:x>
      <cdr:y>0.35525</cdr:y>
    </cdr:from>
    <cdr:to>
      <cdr:x>0.66076</cdr:x>
      <cdr:y>0.51083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654119" y="20878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2018 год </a:t>
          </a:r>
          <a:endParaRPr lang="ru-RU" sz="1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0.22163</cdr:y>
    </cdr:from>
    <cdr:to>
      <cdr:x>0.24985</cdr:x>
      <cdr:y>0.51287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107505" y="750095"/>
          <a:ext cx="827595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0.28261</cdr:x>
      <cdr:y>0.38298</cdr:y>
    </cdr:from>
    <cdr:to>
      <cdr:x>0.4402</cdr:x>
      <cdr:y>0.46809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6103" y="1296143"/>
          <a:ext cx="521996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0.00678</cdr:x>
      <cdr:y>0.89362</cdr:y>
    </cdr:from>
    <cdr:to>
      <cdr:x>0.23868</cdr:x>
      <cdr:y>0.99365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2447" y="3024346"/>
          <a:ext cx="76816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53,5 %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0.28261</cdr:x>
      <cdr:y>0.89362</cdr:y>
    </cdr:from>
    <cdr:to>
      <cdr:x>0.49274</cdr:x>
      <cdr:y>0.98456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936110" y="3024346"/>
          <a:ext cx="69602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48,7 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0.04348</cdr:x>
      <cdr:y>0.3617</cdr:y>
    </cdr:from>
    <cdr:to>
      <cdr:x>0.21739</cdr:x>
      <cdr:y>0.87234</cdr:y>
    </cdr:to>
    <cdr:sp macro="" textlink="">
      <cdr:nvSpPr>
        <cdr:cNvPr id="10" name="Цилиндр 9"/>
        <cdr:cNvSpPr/>
      </cdr:nvSpPr>
      <cdr:spPr>
        <a:xfrm xmlns:a="http://schemas.openxmlformats.org/drawingml/2006/main">
          <a:off x="144015" y="1224135"/>
          <a:ext cx="576064" cy="1728192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0.30435</cdr:x>
      <cdr:y>0.48936</cdr:y>
    </cdr:from>
    <cdr:to>
      <cdr:x>0.47826</cdr:x>
      <cdr:y>0.87234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1008119" y="1656183"/>
          <a:ext cx="576054" cy="1296144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0.09276</cdr:x>
      <cdr:y>0.31644</cdr:y>
    </cdr:from>
    <cdr:to>
      <cdr:x>0.27425</cdr:x>
      <cdr:y>0.4999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0902" y="1611727"/>
          <a:ext cx="960460" cy="93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0.32302</cdr:x>
      <cdr:y>0.40127</cdr:y>
    </cdr:from>
    <cdr:to>
      <cdr:x>0.46705</cdr:x>
      <cdr:y>0.51258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09468" y="2043775"/>
          <a:ext cx="762219" cy="566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2018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0.12581</cdr:x>
      <cdr:y>0.41</cdr:y>
    </cdr:from>
    <cdr:to>
      <cdr:x>0.22106</cdr:x>
      <cdr:y>0.83413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665819" y="2088233"/>
          <a:ext cx="504056" cy="2160240"/>
        </a:xfrm>
        <a:prstGeom xmlns:a="http://schemas.openxmlformats.org/drawingml/2006/main" prst="can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0.36384</cdr:x>
      <cdr:y>0.50023</cdr:y>
    </cdr:from>
    <cdr:to>
      <cdr:x>0.45909</cdr:x>
      <cdr:y>0.83953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1925492" y="2547831"/>
          <a:ext cx="504070" cy="1728147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0.10502</cdr:x>
      <cdr:y>0.83954</cdr:y>
    </cdr:from>
    <cdr:to>
      <cdr:x>0.26199</cdr:x>
      <cdr:y>0.90601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555785" y="4276005"/>
          <a:ext cx="83067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42, 9 %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0.30232</cdr:x>
      <cdr:y>0.84895</cdr:y>
    </cdr:from>
    <cdr:to>
      <cdr:x>0.46141</cdr:x>
      <cdr:y>0.92146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599910" y="4323932"/>
          <a:ext cx="84189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25,6</a:t>
          </a:r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0.13253</cdr:x>
      <cdr:y>0.20334</cdr:y>
    </cdr:from>
    <cdr:to>
      <cdr:x>0.30532</cdr:x>
      <cdr:y>0.38287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01356" y="10356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0000"/>
              </a:solidFill>
            </a:rPr>
            <a:t>Тулунский район</a:t>
          </a:r>
          <a:endParaRPr lang="ru-RU" sz="1800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E49B-411D-4AF3-BCC4-3594F466A618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E950-911E-4B9D-A64D-108B51317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75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9430-108B-4DF2-A44A-D212BBDC4361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2084-D804-4A7B-89E9-E08D04196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355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5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7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7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8EC08-A885-4FB8-B234-95171359BA78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4B694-7262-47D3-8C2B-139C285B3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85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2239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34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08763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26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91FB2-58B6-4109-A1EA-8AD13C2C5E0C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5405-CB64-48BC-9ACD-D50594E4F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27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7C266-7484-48AF-BC3B-C0F417D2A313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8149-349D-40B8-8D81-6C1D46E86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0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31C3-C2B1-43C9-8F8E-AF00070F782D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FB75-B1C1-4F7B-B87F-40A1841C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6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9DA9-18E2-48F2-A4F9-EE17A31D44EB}" type="datetime1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16-6428-446A-99B1-6DDD6A1C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A0F03-9981-4CA1-977A-1D766E6772BE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1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B5B30-8089-427F-9C1A-EE903A945EE0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23964-5129-4B8E-9E0D-410F41817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141F3-13FD-4E7A-9D1D-EC8C60A8427E}" type="datetime1">
              <a:rPr lang="ru-RU" smtClean="0"/>
              <a:t>23.05.2019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C355F-C492-4EF1-B33B-D40750503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2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0915D-A4A2-4FF7-84B0-A26FA14BF07C}" type="datetime1">
              <a:rPr lang="ru-RU" smtClean="0"/>
              <a:t>23.05.2019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7F887-52CD-4B1E-B803-E48979929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5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948E0-9C7F-4C7D-B4AC-37C553BC7232}" type="datetime1">
              <a:rPr lang="ru-RU" smtClean="0"/>
              <a:t>23.05.2019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56FC3-0D03-46A3-BE0A-4F12BBD279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98BEF-2739-4C34-8289-5927569592AA}" type="datetime1">
              <a:rPr lang="ru-RU" smtClean="0"/>
              <a:t>23.05.2019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1284-978A-45FB-8617-636257807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C3C38-9CE5-457E-95E7-47F5DAA3E581}" type="datetime1">
              <a:rPr lang="ru-RU" smtClean="0"/>
              <a:t>23.05.2019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0A976-6EF1-44E3-ABAA-6FE108F9D4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9033-6AD9-4CEB-95B3-5E8B16E4BDCF}" type="datetime1">
              <a:rPr lang="ru-RU" smtClean="0"/>
              <a:t>23.05.2019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6B362-86E9-4A1F-ABA3-AF8D56093E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DB2F7A-178D-47F8-AAD0-A85D04A4823B}" type="datetime1">
              <a:rPr lang="ru-RU" smtClean="0"/>
              <a:t>23.05.2019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4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8728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Антинаркотическая  комиссия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Тулунского муниципального района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179388" y="2996754"/>
            <a:ext cx="8820150" cy="331256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Итоги мониторинга наркоситуации </a:t>
            </a:r>
          </a:p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в Тулунском муниципальном районе в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2018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900615" y="476672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559" y="334397"/>
            <a:ext cx="772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ОБЩАЯ ОЦЕНКА ПО ПАРАМЕТРУ «МАСШТАБЫ НЕЗАКОННОГО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ОБОРОТА НАРКОТИКОВ» </a:t>
            </a:r>
            <a:endParaRPr lang="ru-RU" b="1" dirty="0">
              <a:solidFill>
                <a:srgbClr val="0000FF"/>
              </a:solidFill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842" y="1268760"/>
            <a:ext cx="674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Иркутская область                                            Тулунский район</a:t>
            </a: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936773" y="1700808"/>
            <a:ext cx="1511145" cy="28803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4643844"/>
            <a:ext cx="3573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 </a:t>
            </a:r>
            <a:r>
              <a:rPr lang="ru-RU" dirty="0" smtClean="0"/>
              <a:t>2,8 - </a:t>
            </a:r>
            <a:r>
              <a:rPr lang="ru-RU" dirty="0" smtClean="0"/>
              <a:t>ситуация тяжелая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611701" y="4316903"/>
            <a:ext cx="3488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Оценка </a:t>
            </a:r>
            <a:r>
              <a:rPr lang="ru-RU" dirty="0" smtClean="0"/>
              <a:t>2, 8 ситуация </a:t>
            </a:r>
            <a:r>
              <a:rPr lang="ru-RU" dirty="0" smtClean="0"/>
              <a:t>тяжелая </a:t>
            </a:r>
          </a:p>
          <a:p>
            <a:r>
              <a:rPr lang="ru-RU" dirty="0" smtClean="0"/>
              <a:t>2017год </a:t>
            </a:r>
            <a:r>
              <a:rPr lang="ru-RU" dirty="0" smtClean="0"/>
              <a:t>– </a:t>
            </a:r>
            <a:r>
              <a:rPr lang="ru-RU" dirty="0" smtClean="0"/>
              <a:t>3,4 </a:t>
            </a:r>
            <a:r>
              <a:rPr lang="ru-RU" dirty="0" smtClean="0"/>
              <a:t>– ситуация тяжелая</a:t>
            </a:r>
            <a:endParaRPr lang="ru-RU" dirty="0"/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725860"/>
              </p:ext>
            </p:extLst>
          </p:nvPr>
        </p:nvGraphicFramePr>
        <p:xfrm>
          <a:off x="0" y="5038866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Равнобедренный треугольник 14"/>
          <p:cNvSpPr/>
          <p:nvPr/>
        </p:nvSpPr>
        <p:spPr>
          <a:xfrm>
            <a:off x="5580112" y="1700808"/>
            <a:ext cx="1511145" cy="28803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656482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  <a:t>2 параметр </a:t>
            </a:r>
            <a:b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750" y="2566645"/>
            <a:ext cx="784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Показатель - </a:t>
            </a:r>
            <a:r>
              <a:rPr lang="ru-RU" b="1" dirty="0" smtClean="0"/>
              <a:t>Оценочная распространенность употребления наркотиков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573016"/>
            <a:ext cx="91266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Расчет данного показателя осуществляется только по </a:t>
            </a:r>
          </a:p>
          <a:p>
            <a:r>
              <a:rPr lang="ru-RU" sz="2400" dirty="0" smtClean="0"/>
              <a:t>субъекту РФ в целом.</a:t>
            </a:r>
          </a:p>
          <a:p>
            <a:r>
              <a:rPr lang="ru-RU" sz="2400" dirty="0" smtClean="0"/>
              <a:t>По итогам </a:t>
            </a:r>
            <a:r>
              <a:rPr lang="ru-RU" sz="2400" dirty="0" smtClean="0"/>
              <a:t>2018 </a:t>
            </a:r>
            <a:r>
              <a:rPr lang="ru-RU" sz="2400" dirty="0" smtClean="0"/>
              <a:t>года – этот показатель в Иркутской области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0,9 </a:t>
            </a:r>
            <a:r>
              <a:rPr lang="ru-RU" sz="2400" dirty="0" smtClean="0"/>
              <a:t>% положение напряженное </a:t>
            </a:r>
          </a:p>
          <a:p>
            <a:r>
              <a:rPr lang="ru-RU" sz="2400" dirty="0" smtClean="0"/>
              <a:t>( в сравнении с </a:t>
            </a:r>
            <a:r>
              <a:rPr lang="ru-RU" sz="2400" dirty="0" smtClean="0"/>
              <a:t>2017 </a:t>
            </a:r>
            <a:r>
              <a:rPr lang="ru-RU" sz="2400" dirty="0" smtClean="0"/>
              <a:t>годом- </a:t>
            </a:r>
            <a:r>
              <a:rPr lang="ru-RU" sz="2400" dirty="0" smtClean="0"/>
              <a:t>0,53 </a:t>
            </a:r>
            <a:r>
              <a:rPr lang="ru-RU" sz="2400" dirty="0" smtClean="0"/>
              <a:t>%, положение напряженное).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29600" cy="16557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ОБЩАЯ ЗАБОЛЕВАЕМОСТЬ НАРКОМАНИЕЙ И ОБРАЩАЕМОСТЬ ЛИЦ, УПОТРЕБЛЯЮЩИХ НАРКОТИКИ С ВРЕДНЫМИ ПОСЛЕДСТВИЯМИ</a:t>
            </a:r>
            <a:endParaRPr lang="ru-RU" sz="2200" b="1" dirty="0" smtClean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944957"/>
              </p:ext>
            </p:extLst>
          </p:nvPr>
        </p:nvGraphicFramePr>
        <p:xfrm>
          <a:off x="0" y="1340768"/>
          <a:ext cx="3779912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94443"/>
              </p:ext>
            </p:extLst>
          </p:nvPr>
        </p:nvGraphicFramePr>
        <p:xfrm>
          <a:off x="3947145" y="1246438"/>
          <a:ext cx="550769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60764"/>
            <a:ext cx="9203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заболеваемость наркоманией и первичная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обращаемость лиц, употребляющих наркотики с вредными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3867319"/>
              </p:ext>
            </p:extLst>
          </p:nvPr>
        </p:nvGraphicFramePr>
        <p:xfrm>
          <a:off x="251520" y="1204303"/>
          <a:ext cx="3240360" cy="380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617870"/>
              </p:ext>
            </p:extLst>
          </p:nvPr>
        </p:nvGraphicFramePr>
        <p:xfrm>
          <a:off x="3275856" y="1052736"/>
          <a:ext cx="5508104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-11430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57175"/>
            <a:ext cx="82743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параметр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ПЕРВИЧНАЯ ОБРАЩАЕМОСТЬ ЛИЦ, УПОТРЕБЛЯЮЩИХ</a:t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С ВРЕДНЫМИ 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16" y="1916832"/>
            <a:ext cx="71631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расчете на 100 тыс. населения по </a:t>
            </a:r>
            <a:r>
              <a:rPr lang="ru-RU" sz="2000" u="sng" dirty="0" smtClean="0"/>
              <a:t>Иркутской области </a:t>
            </a:r>
            <a:endParaRPr lang="en-US" sz="2000" u="sng" dirty="0" smtClean="0"/>
          </a:p>
          <a:p>
            <a:r>
              <a:rPr lang="ru-RU" sz="2000" dirty="0" smtClean="0"/>
              <a:t>составила  </a:t>
            </a:r>
            <a:r>
              <a:rPr lang="ru-RU" sz="2000" dirty="0" smtClean="0"/>
              <a:t>51,29  </a:t>
            </a:r>
            <a:r>
              <a:rPr lang="ru-RU" sz="2000" dirty="0" smtClean="0"/>
              <a:t>человека на 100 тыс. чел., </a:t>
            </a:r>
            <a:r>
              <a:rPr lang="ru-RU" sz="2000" dirty="0" smtClean="0"/>
              <a:t>что</a:t>
            </a:r>
            <a:endParaRPr lang="en-US" sz="2000" dirty="0" smtClean="0"/>
          </a:p>
          <a:p>
            <a:r>
              <a:rPr lang="ru-RU" sz="2000" dirty="0" smtClean="0"/>
              <a:t>ниже (хуже) </a:t>
            </a:r>
            <a:r>
              <a:rPr lang="ru-RU" sz="2000" dirty="0" smtClean="0"/>
              <a:t>2017 </a:t>
            </a:r>
            <a:r>
              <a:rPr lang="ru-RU" sz="2000" dirty="0" smtClean="0"/>
              <a:t>года</a:t>
            </a:r>
            <a:r>
              <a:rPr lang="en-US" sz="2000" dirty="0" smtClean="0"/>
              <a:t> </a:t>
            </a:r>
            <a:r>
              <a:rPr lang="ru-RU" sz="2000" dirty="0" smtClean="0"/>
              <a:t>( в </a:t>
            </a:r>
            <a:r>
              <a:rPr lang="ru-RU" sz="2000" dirty="0" smtClean="0"/>
              <a:t>2017 </a:t>
            </a:r>
            <a:r>
              <a:rPr lang="ru-RU" sz="2000" dirty="0" smtClean="0"/>
              <a:t>году – </a:t>
            </a:r>
            <a:r>
              <a:rPr lang="ru-RU" sz="2000" dirty="0" smtClean="0"/>
              <a:t>60,2 чел</a:t>
            </a:r>
            <a:r>
              <a:rPr lang="ru-RU" sz="2000" dirty="0" smtClean="0"/>
              <a:t>. на 100 тыс.</a:t>
            </a:r>
            <a:endParaRPr lang="en-US" sz="2000" dirty="0" smtClean="0"/>
          </a:p>
          <a:p>
            <a:r>
              <a:rPr lang="ru-RU" sz="2000" dirty="0" smtClean="0"/>
              <a:t>нас.).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703672"/>
            <a:ext cx="8148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u="sng" dirty="0" smtClean="0"/>
              <a:t>Тулунском районе </a:t>
            </a:r>
            <a:r>
              <a:rPr lang="ru-RU" sz="2400" dirty="0" smtClean="0"/>
              <a:t>первичная обращаемость составила </a:t>
            </a:r>
            <a:r>
              <a:rPr lang="ru-RU" sz="2400" dirty="0" smtClean="0"/>
              <a:t>23, 91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</a:p>
          <a:p>
            <a:r>
              <a:rPr lang="ru-RU" sz="2400" dirty="0" smtClean="0"/>
              <a:t>100 тыс. нас., состояние предкризисное ( в </a:t>
            </a:r>
            <a:r>
              <a:rPr lang="ru-RU" sz="2400" dirty="0" smtClean="0"/>
              <a:t>2017 </a:t>
            </a:r>
            <a:r>
              <a:rPr lang="ru-RU" sz="2400" dirty="0" smtClean="0"/>
              <a:t>году – </a:t>
            </a:r>
            <a:r>
              <a:rPr lang="ru-RU" sz="2400" dirty="0" smtClean="0"/>
              <a:t>27,41,   </a:t>
            </a:r>
            <a:r>
              <a:rPr lang="ru-RU" sz="2400" dirty="0" smtClean="0"/>
              <a:t>состояние напряженное).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86345" y="175171"/>
            <a:ext cx="73580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параметр  - смертность от употребления наркотиков</a:t>
            </a:r>
            <a:endParaRPr lang="ru-RU" sz="2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4448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Данный показатель рассчитывается лишь по субъекту, и в Иркутской </a:t>
            </a:r>
          </a:p>
          <a:p>
            <a:r>
              <a:rPr lang="ru-RU" dirty="0"/>
              <a:t>о</a:t>
            </a:r>
            <a:r>
              <a:rPr lang="ru-RU" dirty="0" smtClean="0"/>
              <a:t>бласти составляет 3, </a:t>
            </a:r>
            <a:r>
              <a:rPr lang="ru-RU" dirty="0" smtClean="0"/>
              <a:t>4 </a:t>
            </a:r>
            <a:r>
              <a:rPr lang="ru-RU" dirty="0" smtClean="0"/>
              <a:t>человека на 100 </a:t>
            </a:r>
            <a:r>
              <a:rPr lang="ru-RU" dirty="0" err="1" smtClean="0"/>
              <a:t>тыс.человек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состояние </a:t>
            </a:r>
            <a:r>
              <a:rPr lang="ru-RU" i="1" dirty="0" smtClean="0">
                <a:solidFill>
                  <a:srgbClr val="FF0000"/>
                </a:solidFill>
              </a:rPr>
              <a:t>напряженное.</a:t>
            </a:r>
          </a:p>
          <a:p>
            <a:r>
              <a:rPr lang="ru-RU" i="1" dirty="0">
                <a:solidFill>
                  <a:srgbClr val="FF0000"/>
                </a:solidFill>
              </a:rPr>
              <a:t> 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В Тулунском районе </a:t>
            </a:r>
            <a:r>
              <a:rPr lang="ru-RU" sz="2400" i="1" dirty="0" smtClean="0">
                <a:solidFill>
                  <a:srgbClr val="FF0000"/>
                </a:solidFill>
              </a:rPr>
              <a:t>случай </a:t>
            </a:r>
            <a:r>
              <a:rPr lang="ru-RU" sz="2400" i="1" dirty="0" smtClean="0">
                <a:solidFill>
                  <a:srgbClr val="FF0000"/>
                </a:solidFill>
              </a:rPr>
              <a:t>смерти от передозировки</a:t>
            </a: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 наркотиками 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i="1" dirty="0">
                <a:solidFill>
                  <a:srgbClr val="FF0000"/>
                </a:solidFill>
              </a:rPr>
              <a:t>з</a:t>
            </a:r>
            <a:r>
              <a:rPr lang="ru-RU" sz="2400" i="1" dirty="0" smtClean="0">
                <a:solidFill>
                  <a:srgbClr val="FF0000"/>
                </a:solidFill>
              </a:rPr>
              <a:t>арегистрирован 1.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ИТОГОВАЯ ОЦЕНКА НАРКОСИТУАЦИИ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25607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Наркоситуация в Иркутской области по итогам </a:t>
            </a:r>
            <a:r>
              <a:rPr lang="ru-RU" dirty="0" smtClean="0">
                <a:solidFill>
                  <a:srgbClr val="0070C0"/>
                </a:solidFill>
              </a:rPr>
              <a:t>2018 </a:t>
            </a:r>
            <a:r>
              <a:rPr lang="ru-RU" dirty="0" smtClean="0">
                <a:solidFill>
                  <a:srgbClr val="0070C0"/>
                </a:solidFill>
              </a:rPr>
              <a:t>года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оценивается как напряженная – </a:t>
            </a:r>
            <a:r>
              <a:rPr lang="ru-RU" dirty="0" smtClean="0">
                <a:solidFill>
                  <a:srgbClr val="0070C0"/>
                </a:solidFill>
              </a:rPr>
              <a:t>2,25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показатель, в сравнении с </a:t>
            </a:r>
            <a:r>
              <a:rPr lang="ru-RU" dirty="0" smtClean="0">
                <a:solidFill>
                  <a:srgbClr val="0070C0"/>
                </a:solidFill>
              </a:rPr>
              <a:t>2017 наркоситуация не изменилась,  </a:t>
            </a:r>
            <a:r>
              <a:rPr lang="ru-RU" dirty="0" smtClean="0">
                <a:solidFill>
                  <a:srgbClr val="0070C0"/>
                </a:solidFill>
              </a:rPr>
              <a:t>– в </a:t>
            </a:r>
            <a:r>
              <a:rPr lang="ru-RU" dirty="0" smtClean="0">
                <a:solidFill>
                  <a:srgbClr val="0070C0"/>
                </a:solidFill>
              </a:rPr>
              <a:t>2017 году </a:t>
            </a:r>
            <a:r>
              <a:rPr lang="ru-RU" dirty="0" smtClean="0">
                <a:solidFill>
                  <a:srgbClr val="0070C0"/>
                </a:solidFill>
              </a:rPr>
              <a:t>- 2, 5</a:t>
            </a:r>
            <a:endParaRPr lang="ru-RU" dirty="0"/>
          </a:p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Наркоситуация в Тулунском районе  по итогам </a:t>
            </a:r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2018 </a:t>
            </a:r>
            <a:r>
              <a:rPr lang="ru-RU" sz="2800" b="1" dirty="0" smtClean="0">
                <a:solidFill>
                  <a:srgbClr val="FF3300"/>
                </a:solidFill>
              </a:rPr>
              <a:t>года оценивается как </a:t>
            </a:r>
            <a:r>
              <a:rPr lang="ru-RU" sz="2800" b="1" u="sng" dirty="0" smtClean="0">
                <a:solidFill>
                  <a:srgbClr val="FF3300"/>
                </a:solidFill>
              </a:rPr>
              <a:t>тяжелая </a:t>
            </a:r>
          </a:p>
          <a:p>
            <a:pPr algn="ctr"/>
            <a:r>
              <a:rPr lang="ru-RU" sz="2800" b="1" u="sng" dirty="0" smtClean="0">
                <a:solidFill>
                  <a:srgbClr val="FF3300"/>
                </a:solidFill>
              </a:rPr>
              <a:t>(осталась на уровне 2017 года)</a:t>
            </a:r>
            <a:endParaRPr lang="ru-RU" sz="2800" b="1" i="1" u="sng" dirty="0" smtClean="0">
              <a:solidFill>
                <a:srgbClr val="FF3300"/>
              </a:solidFill>
            </a:endParaRPr>
          </a:p>
          <a:p>
            <a:endParaRPr lang="ru-RU" dirty="0"/>
          </a:p>
          <a:p>
            <a:pPr algn="ctr"/>
            <a:r>
              <a:rPr lang="ru-RU" b="1" dirty="0" smtClean="0"/>
              <a:t>В 2016 году  - ситуация напряженная</a:t>
            </a:r>
          </a:p>
          <a:p>
            <a:pPr algn="ctr"/>
            <a:r>
              <a:rPr lang="ru-RU" b="1" dirty="0" smtClean="0"/>
              <a:t>В 2015 году – ситуация тяжелая</a:t>
            </a:r>
          </a:p>
          <a:p>
            <a:pPr algn="ctr"/>
            <a:r>
              <a:rPr lang="ru-RU" b="1" dirty="0" smtClean="0"/>
              <a:t>В 2014 году – ситуация напряженная</a:t>
            </a:r>
          </a:p>
          <a:p>
            <a:pPr algn="ctr"/>
            <a:r>
              <a:rPr lang="ru-RU" b="1" dirty="0" smtClean="0"/>
              <a:t>В 2013 году – ситуация напряженная</a:t>
            </a:r>
          </a:p>
          <a:p>
            <a:pPr algn="ctr"/>
            <a:r>
              <a:rPr lang="ru-RU" b="1" dirty="0" smtClean="0"/>
              <a:t>В 2012 году – ситуация тяжелая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7315200" y="6629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endParaRPr lang="ru-RU" sz="1200">
              <a:latin typeface="Times New Roman" pitchFamily="18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4213" y="2565400"/>
            <a:ext cx="7826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ru-RU" sz="6000" b="1">
                <a:solidFill>
                  <a:schemeClr val="hlink"/>
                </a:solidFill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94421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39552" y="2852936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Обращаемость за наркологической медицинской помощью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Смертность от употребления наркотиков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51216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При расчете показателей использована официальная статистическая информация, представленная: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95536" y="1916832"/>
            <a:ext cx="8291179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just"/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-Главным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министерства внутренних дел России по Иркутской области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-Управлением Судебного департамента при Верховном суде Российской Федерации в Иркутской области;</a:t>
            </a:r>
          </a:p>
          <a:p>
            <a:pPr algn="just"/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-Территориальным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Федеральной службы государственной статистики по Иркутской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</a:p>
          <a:p>
            <a:pPr lvl="0" algn="just"/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министерством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Иркутской области.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2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179635" y="260648"/>
            <a:ext cx="8784853" cy="1202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  <a:t>1 параметр</a:t>
            </a:r>
            <a:b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1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30725"/>
          </a:xfrm>
        </p:spPr>
        <p:txBody>
          <a:bodyPr/>
          <a:lstStyle/>
          <a:p>
            <a:pPr marL="266700" indent="-26670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ru-RU" sz="3100" dirty="0" smtClean="0"/>
              <a:t>	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характеризуется пятью показателями:</a:t>
            </a: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600" b="1" dirty="0" smtClean="0">
              <a:latin typeface="Times New Roman" pitchFamily="18" charset="0"/>
            </a:endParaRPr>
          </a:p>
          <a:p>
            <a:pPr marL="266700" indent="-266700" algn="just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endParaRPr lang="ru-RU" sz="25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99592" y="1701354"/>
            <a:ext cx="1152128" cy="100756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346555" y="1986623"/>
            <a:ext cx="1241669" cy="1083044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131840" y="2996952"/>
            <a:ext cx="1169814" cy="11521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99592" y="3676759"/>
            <a:ext cx="1171126" cy="104838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66635" y="4384906"/>
            <a:ext cx="1152128" cy="113232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0040" y="2660719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распространенность противоправных </a:t>
            </a:r>
            <a:r>
              <a:rPr lang="ru-RU" dirty="0" smtClean="0"/>
              <a:t>деяний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60366" y="5441751"/>
            <a:ext cx="1799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криминальная пораженность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4173" y="4149080"/>
            <a:ext cx="2483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наркопреступлений в общем количестве зарегистрированных преступных деяний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48" y="4699010"/>
            <a:ext cx="2483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</a:t>
            </a:r>
            <a:r>
              <a:rPr lang="ru-RU" dirty="0" smtClean="0"/>
              <a:t>лиц, </a:t>
            </a:r>
            <a:r>
              <a:rPr lang="ru-RU" dirty="0"/>
              <a:t>осужденных за совершение </a:t>
            </a:r>
            <a:r>
              <a:rPr lang="ru-RU" dirty="0" smtClean="0"/>
              <a:t>наркопреступлений, </a:t>
            </a:r>
            <a:r>
              <a:rPr lang="ru-RU" dirty="0"/>
              <a:t>в общем числе осужденных лиц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5834" y="3084036"/>
            <a:ext cx="2736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молодежи в общем числе лиц, осужденных за наркопреступления.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444" y="232772"/>
            <a:ext cx="8487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НАРКОПОТРЕБИТЕЛЕЙ В НЕЗАКОННЫЙ ОБОРОТ НАРКОТИКОВ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104908"/>
              </p:ext>
            </p:extLst>
          </p:nvPr>
        </p:nvGraphicFramePr>
        <p:xfrm>
          <a:off x="1115616" y="991471"/>
          <a:ext cx="7740352" cy="380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075625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5496" y="112857"/>
            <a:ext cx="8893175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> – КРИМИНОГЕННОСТЬ НАРКОМАНИИ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844424"/>
              </p:ext>
            </p:extLst>
          </p:nvPr>
        </p:nvGraphicFramePr>
        <p:xfrm>
          <a:off x="3871477" y="836712"/>
          <a:ext cx="5256582" cy="517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63077"/>
              </p:ext>
            </p:extLst>
          </p:nvPr>
        </p:nvGraphicFramePr>
        <p:xfrm>
          <a:off x="42725" y="980728"/>
          <a:ext cx="344915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317648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 rot="16200000">
            <a:off x="2843809" y="5301207"/>
            <a:ext cx="648072" cy="1080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Показатель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УДЕЛЬНЫЙ ВЕС НАРКОПРЕСТУПЛЕНИЙ В ОБЩЕМ КОЛИЧЕСТВЕ ЗАРЕГИСТРИРОВАННЫХ ПРЕСТУПНЫХ ДЕЯНИЙ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2000" b="1">
              <a:solidFill>
                <a:schemeClr val="tx1"/>
              </a:solidFill>
            </a:endParaRPr>
          </a:p>
        </p:txBody>
      </p:sp>
      <p:graphicFrame>
        <p:nvGraphicFramePr>
          <p:cNvPr id="13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967128"/>
              </p:ext>
            </p:extLst>
          </p:nvPr>
        </p:nvGraphicFramePr>
        <p:xfrm>
          <a:off x="107505" y="1556793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533398"/>
              </p:ext>
            </p:extLst>
          </p:nvPr>
        </p:nvGraphicFramePr>
        <p:xfrm>
          <a:off x="3563888" y="1628800"/>
          <a:ext cx="558011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УДЕЛЬНЫЙ ВЕС ЛИЦ, ОСУЖДЕННЫХ ЗА СОВЕРШЕНИЕ НАРКОПРЕСТУПЛЕНИЙ, В ОБЩЕМ ЧИСЛЕ ОСУЖДЕННЫХ ЛИЦ</a:t>
            </a: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797694"/>
              </p:ext>
            </p:extLst>
          </p:nvPr>
        </p:nvGraphicFramePr>
        <p:xfrm>
          <a:off x="179512" y="1412776"/>
          <a:ext cx="388843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905320"/>
              </p:ext>
            </p:extLst>
          </p:nvPr>
        </p:nvGraphicFramePr>
        <p:xfrm>
          <a:off x="3718081" y="981078"/>
          <a:ext cx="54006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036496" cy="112474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МОЛОДЕЖИ В ОБЩЕМ ЧИСЛЕ ЛИЦ, ОСУЖДЕННЫХ ЗА НАРКОПРЕСТУПЛЕНИЯ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672453"/>
              </p:ext>
            </p:extLst>
          </p:nvPr>
        </p:nvGraphicFramePr>
        <p:xfrm>
          <a:off x="107505" y="1556793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784432"/>
              </p:ext>
            </p:extLst>
          </p:nvPr>
        </p:nvGraphicFramePr>
        <p:xfrm>
          <a:off x="3798636" y="1313217"/>
          <a:ext cx="5292080" cy="509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2454</TotalTime>
  <Words>815</Words>
  <Application>Microsoft Office PowerPoint</Application>
  <PresentationFormat>Экран (4:3)</PresentationFormat>
  <Paragraphs>245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Антинаркотическая  комиссия  Тулунского муниципального района</vt:lpstr>
      <vt:lpstr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vt:lpstr>
      <vt:lpstr>При расчете показателей использована официальная статистическая информация, представленная:</vt:lpstr>
      <vt:lpstr>1 параметр Масштабы незаконного оборота наркотиков  </vt:lpstr>
      <vt:lpstr>Презентация PowerPoint</vt:lpstr>
      <vt:lpstr>Презентация PowerPoint</vt:lpstr>
      <vt:lpstr>Показатель – УДЕЛЬНЫЙ ВЕС НАРКОПРЕСТУПЛЕНИЙ В ОБЩЕМ КОЛИЧЕСТВЕ ЗАРЕГИСТРИРОВАННЫХ ПРЕСТУПНЫХ ДЕЯНИЙ </vt:lpstr>
      <vt:lpstr>Показатель – УДЕЛЬНЫЙ ВЕС ЛИЦ, ОСУЖДЕННЫХ ЗА СОВЕРШЕНИЕ НАРКОПРЕСТУПЛЕНИЙ, В ОБЩЕМ ЧИСЛЕ ОСУЖДЕННЫХ ЛИЦ</vt:lpstr>
      <vt:lpstr>Показатель -  УДЕЛЬНЫЙ ВЕС МОЛОДЕЖИ В ОБЩЕМ ЧИСЛЕ ЛИЦ, ОСУЖДЕННЫХ ЗА НАРКОПРЕСТУПЛЕНИЯ</vt:lpstr>
      <vt:lpstr>Презентация PowerPoint</vt:lpstr>
      <vt:lpstr>2 параметр  Масштабы немедицинского употребления наркотиков </vt:lpstr>
      <vt:lpstr>Показатель – ОБЩАЯ ЗАБОЛЕВАЕМОСТЬ НАРКОМАНИЕЙ И ОБРАЩАЕМОСТЬ ЛИЦ, УПОТРЕБЛЯЮЩИХ НАРКОТИКИ С ВРЕДНЫМИ ПОСЛЕДСТВИЯМИ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</cp:lastModifiedBy>
  <cp:revision>227</cp:revision>
  <dcterms:created xsi:type="dcterms:W3CDTF">2011-06-27T08:08:15Z</dcterms:created>
  <dcterms:modified xsi:type="dcterms:W3CDTF">2019-05-23T03:13:07Z</dcterms:modified>
</cp:coreProperties>
</file>